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60" r:id="rId5"/>
    <p:sldId id="288" r:id="rId6"/>
    <p:sldId id="284" r:id="rId7"/>
    <p:sldId id="261" r:id="rId8"/>
    <p:sldId id="286" r:id="rId9"/>
    <p:sldId id="289" r:id="rId10"/>
    <p:sldId id="269" r:id="rId11"/>
    <p:sldId id="276" r:id="rId12"/>
    <p:sldId id="277" r:id="rId13"/>
    <p:sldId id="279" r:id="rId14"/>
    <p:sldId id="270" r:id="rId15"/>
    <p:sldId id="278" r:id="rId16"/>
    <p:sldId id="281" r:id="rId17"/>
    <p:sldId id="273" r:id="rId18"/>
    <p:sldId id="272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3"/>
    <p:restoredTop sz="95313"/>
  </p:normalViewPr>
  <p:slideViewPr>
    <p:cSldViewPr snapToGrid="0" snapToObjects="1" showGuides="1">
      <p:cViewPr varScale="1">
        <p:scale>
          <a:sx n="81" d="100"/>
          <a:sy n="81" d="100"/>
        </p:scale>
        <p:origin x="88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alpha val="95000"/>
              </a:schemeClr>
            </a:solidFill>
            <a:ln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42009</c:v>
                </c:pt>
                <c:pt idx="1">
                  <c:v>42010</c:v>
                </c:pt>
                <c:pt idx="2">
                  <c:v>42011</c:v>
                </c:pt>
                <c:pt idx="3">
                  <c:v>42012</c:v>
                </c:pt>
                <c:pt idx="4">
                  <c:v>42013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20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C8-4656-94EF-A099C9F42ED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65000"/>
                <a:alpha val="49000"/>
              </a:schemeClr>
            </a:solidFill>
            <a:ln>
              <a:noFill/>
            </a:ln>
            <a:effectLst/>
          </c:spPr>
          <c:cat>
            <c:numRef>
              <c:f>工作表1!$A$2:$A$6</c:f>
              <c:numCache>
                <c:formatCode>m/d/yy</c:formatCode>
                <c:ptCount val="5"/>
                <c:pt idx="0">
                  <c:v>42009</c:v>
                </c:pt>
                <c:pt idx="1">
                  <c:v>42010</c:v>
                </c:pt>
                <c:pt idx="2">
                  <c:v>42011</c:v>
                </c:pt>
                <c:pt idx="3">
                  <c:v>42012</c:v>
                </c:pt>
                <c:pt idx="4">
                  <c:v>42013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C8-4656-94EF-A099C9F42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1138048"/>
        <c:axId val="1000100224"/>
      </c:areaChart>
      <c:dateAx>
        <c:axId val="98113804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ZQingKeBenYueSongS-R-GB" charset="0"/>
                <a:ea typeface="FZQingKeBenYueSongS-R-GB" charset="0"/>
                <a:cs typeface="FZQingKeBenYueSongS-R-GB" charset="0"/>
              </a:defRPr>
            </a:pPr>
            <a:endParaRPr lang="zh-CN"/>
          </a:p>
        </c:txPr>
        <c:crossAx val="1000100224"/>
        <c:crosses val="autoZero"/>
        <c:auto val="1"/>
        <c:lblOffset val="100"/>
        <c:baseTimeUnit val="days"/>
      </c:dateAx>
      <c:valAx>
        <c:axId val="10001002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1138048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工作表1!$A$2:$A$7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48F-4E85-BCE3-54DFEC62A71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  <a:alpha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工作表1!$A$2:$A$7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48F-4E85-BCE3-54DFEC62A71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flat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  <a:effectLst/>
          </c:spPr>
          <c:marker>
            <c:symbol val="none"/>
          </c:marker>
          <c:cat>
            <c:numRef>
              <c:f>工作表1!$A$2:$A$7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工作表1!$D$2:$D$7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5.5</c:v>
                </c:pt>
                <c:pt idx="5">
                  <c:v>6.5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48F-4E85-BCE3-54DFEC62A7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1011072"/>
        <c:axId val="1001012608"/>
      </c:lineChart>
      <c:catAx>
        <c:axId val="100101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01012608"/>
        <c:crosses val="autoZero"/>
        <c:auto val="1"/>
        <c:lblAlgn val="ctr"/>
        <c:lblOffset val="100"/>
        <c:noMultiLvlLbl val="0"/>
      </c:catAx>
      <c:valAx>
        <c:axId val="1001012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0101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BD85A-FF0E-42D8-933D-A6DC6305364F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10D63-7D56-4687-AC7F-C18CB57CA7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10D63-7D56-4687-AC7F-C18CB57CA7D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0" y="375478"/>
            <a:ext cx="575188" cy="286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442452" y="176980"/>
            <a:ext cx="1371598" cy="68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D443B-330D-594B-81FD-0D79791C9695}" type="datetimeFigureOut">
              <a:rPr kumimoji="1" lang="zh-CN" altLang="en-US" smtClean="0"/>
              <a:t>2023/7/25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0E52E-F1B7-9C4C-88E3-9658D2CF70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283052" y="0"/>
            <a:ext cx="5625895" cy="53280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08678" y="4574139"/>
            <a:ext cx="7978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水墨之间  即是天地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2227209" y="4716250"/>
            <a:ext cx="7756729" cy="485217"/>
            <a:chOff x="2108678" y="4716250"/>
            <a:chExt cx="7756729" cy="4852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8678" y="4716250"/>
              <a:ext cx="973393" cy="4852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8892014" y="4716250"/>
              <a:ext cx="973393" cy="485217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3867150" y="5774445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小袋作品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33284" y="3563340"/>
            <a:ext cx="4040372" cy="33281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942218" y="140867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  <a:cs typeface="yuweij Medium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9795" y="1341987"/>
            <a:ext cx="6352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8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天地大同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123" y="2792119"/>
            <a:ext cx="1150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</a:t>
            </a:r>
            <a:r>
              <a:rPr lang="zh-CN" altLang="en-US" sz="1100">
                <a:latin typeface="FZQingKeBenYueSongS-R-GB" charset="0"/>
                <a:ea typeface="FZQingKeBenYueSongS-R-GB" charset="0"/>
                <a:cs typeface="FZQingKeBenYueSongS-R-GB" charset="0"/>
              </a:rPr>
              <a:t>已 ；皆 </a:t>
            </a:r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知 善 之 为 善 ， 斯 不 善 已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9804" y="3183869"/>
            <a:ext cx="252391" cy="2958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天地大同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126014" y="2501905"/>
            <a:ext cx="890510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 地 不 仁 ， 以 万 物 为 刍 狗   </a:t>
            </a:r>
          </a:p>
          <a:p>
            <a:r>
              <a:rPr lang="zh-CN" altLang="en-US" sz="20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圣 人 不 仁 ， 以 百 姓 为 刍 狗</a:t>
            </a: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endParaRPr lang="zh-CN" altLang="en-US" sz="11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 </a:t>
            </a:r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 </a:t>
            </a:r>
            <a:r>
              <a:rPr lang="ja-JP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575188" y="2188599"/>
          <a:ext cx="5520812" cy="325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天地大同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3704897" y="1492467"/>
          <a:ext cx="7677807" cy="4151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42666" y="1798545"/>
            <a:ext cx="2031325" cy="35394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           </a:t>
            </a:r>
            <a:r>
              <a:rPr lang="zh-CN" altLang="en-US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孔 德 之 容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                           </a:t>
            </a:r>
            <a:r>
              <a:rPr lang="zh-CN" altLang="en-US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惟 道 是 从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之 为 物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           </a:t>
            </a:r>
            <a:r>
              <a:rPr lang="zh-CN" altLang="en-US" sz="2000" dirty="0">
                <a:latin typeface="FZQingKeBenYueSongS-R-GB" charset="0"/>
                <a:ea typeface="FZQingKeBenYueSongS-R-GB" charset="0"/>
                <a:cs typeface="FZQingKeBenYueSongS-R-GB" charset="0"/>
              </a:rPr>
              <a:t>惟 恍 惟 惚 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5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452" y="688290"/>
            <a:ext cx="6094360" cy="61913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天地大同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4583574" y="3190484"/>
            <a:ext cx="205580" cy="357763"/>
            <a:chOff x="6979532" y="1689904"/>
            <a:chExt cx="405114" cy="7050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椭圆 5"/>
            <p:cNvSpPr/>
            <p:nvPr/>
          </p:nvSpPr>
          <p:spPr>
            <a:xfrm>
              <a:off x="6979532" y="1689904"/>
              <a:ext cx="405114" cy="4051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三角形 18"/>
            <p:cNvSpPr/>
            <p:nvPr/>
          </p:nvSpPr>
          <p:spPr>
            <a:xfrm flipV="1">
              <a:off x="7018098" y="2015504"/>
              <a:ext cx="327985" cy="379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4034535" y="3747184"/>
            <a:ext cx="205580" cy="357763"/>
            <a:chOff x="6979534" y="1689904"/>
            <a:chExt cx="405114" cy="7050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2" name="椭圆 21"/>
            <p:cNvSpPr/>
            <p:nvPr/>
          </p:nvSpPr>
          <p:spPr>
            <a:xfrm>
              <a:off x="6979534" y="1689904"/>
              <a:ext cx="405114" cy="405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三角形 22"/>
            <p:cNvSpPr/>
            <p:nvPr/>
          </p:nvSpPr>
          <p:spPr>
            <a:xfrm flipV="1">
              <a:off x="7018098" y="2015504"/>
              <a:ext cx="327985" cy="379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5101335" y="4397295"/>
            <a:ext cx="205580" cy="357763"/>
            <a:chOff x="6979534" y="1689904"/>
            <a:chExt cx="405114" cy="7050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椭圆 24"/>
            <p:cNvSpPr/>
            <p:nvPr/>
          </p:nvSpPr>
          <p:spPr>
            <a:xfrm>
              <a:off x="6979534" y="1689904"/>
              <a:ext cx="405114" cy="405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三角形 25"/>
            <p:cNvSpPr/>
            <p:nvPr/>
          </p:nvSpPr>
          <p:spPr>
            <a:xfrm flipV="1">
              <a:off x="7018098" y="2015504"/>
              <a:ext cx="327985" cy="379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4500355" y="5116854"/>
            <a:ext cx="205580" cy="357763"/>
            <a:chOff x="6979534" y="1689904"/>
            <a:chExt cx="405114" cy="7050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" name="椭圆 27"/>
            <p:cNvSpPr/>
            <p:nvPr/>
          </p:nvSpPr>
          <p:spPr>
            <a:xfrm>
              <a:off x="6979534" y="1689904"/>
              <a:ext cx="405114" cy="405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三角形 28"/>
            <p:cNvSpPr/>
            <p:nvPr/>
          </p:nvSpPr>
          <p:spPr>
            <a:xfrm flipV="1">
              <a:off x="7018098" y="2015504"/>
              <a:ext cx="327985" cy="379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698974" y="2172591"/>
            <a:ext cx="504907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壹贰叁肆伍</a:t>
            </a: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 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  <a:endParaRPr kumimoji="1"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  <a:cs typeface="yuweij Medium" charset="0"/>
            </a:endParaRPr>
          </a:p>
          <a:p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 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水 善 利 万 物 而 不 争 ，处 众 人 之 所 恶 ， 故 几 于 道 。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居 善 地 ， 心 善 渊 ， 与 善 仁 ，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言 善 信 ， 政 善 治 ， 事 善 能 ，</a:t>
            </a:r>
          </a:p>
          <a:p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动 善 时 。 夫 唯 不 争 ， 故 无 尤 。 </a:t>
            </a:r>
            <a:r>
              <a:rPr lang="ja-JP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上 善 若 水 。</a:t>
            </a:r>
          </a:p>
          <a:p>
            <a:endParaRPr lang="ja-JP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/>
          <a:srcRect t="3599"/>
          <a:stretch>
            <a:fillRect/>
          </a:stretch>
        </p:blipFill>
        <p:spPr>
          <a:xfrm>
            <a:off x="0" y="1309817"/>
            <a:ext cx="12192000" cy="55715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9795" y="1345423"/>
            <a:ext cx="6352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8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43123" y="2792119"/>
            <a:ext cx="1150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</a:t>
            </a:r>
            <a:r>
              <a:rPr lang="zh-CN" altLang="en-US" sz="1100">
                <a:latin typeface="FZQingKeBenYueSongS-R-GB" charset="0"/>
                <a:ea typeface="FZQingKeBenYueSongS-R-GB" charset="0"/>
                <a:cs typeface="FZQingKeBenYueSongS-R-GB" charset="0"/>
              </a:rPr>
              <a:t>已 ；皆 </a:t>
            </a:r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知 善 之 为 善 ， 斯 不 善 已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9804" y="3183869"/>
            <a:ext cx="252391" cy="2958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413" y="2334609"/>
            <a:ext cx="762000" cy="660400"/>
          </a:xfrm>
          <a:prstGeom prst="rect">
            <a:avLst/>
          </a:prstGeom>
        </p:spPr>
      </p:pic>
      <p:sp>
        <p:nvSpPr>
          <p:cNvPr id="3" name="空心弧 2"/>
          <p:cNvSpPr/>
          <p:nvPr/>
        </p:nvSpPr>
        <p:spPr>
          <a:xfrm rot="12086548">
            <a:off x="1909378" y="1867775"/>
            <a:ext cx="1594069" cy="1594069"/>
          </a:xfrm>
          <a:prstGeom prst="blockArc">
            <a:avLst>
              <a:gd name="adj1" fmla="val 19399289"/>
              <a:gd name="adj2" fmla="val 16993691"/>
              <a:gd name="adj3" fmla="val 18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2086548">
            <a:off x="5298965" y="1867775"/>
            <a:ext cx="1594069" cy="1594069"/>
          </a:xfrm>
          <a:prstGeom prst="blockArc">
            <a:avLst>
              <a:gd name="adj1" fmla="val 19399289"/>
              <a:gd name="adj2" fmla="val 16993691"/>
              <a:gd name="adj3" fmla="val 18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 rot="12086548">
            <a:off x="8688552" y="1867776"/>
            <a:ext cx="1594069" cy="1594069"/>
          </a:xfrm>
          <a:prstGeom prst="blockArc">
            <a:avLst>
              <a:gd name="adj1" fmla="val 19399289"/>
              <a:gd name="adj2" fmla="val 16993691"/>
              <a:gd name="adj3" fmla="val 187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899" y="2245709"/>
            <a:ext cx="838200" cy="838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186" y="2271109"/>
            <a:ext cx="812800" cy="8128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90143" y="3683162"/>
            <a:ext cx="28325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  <a:p>
            <a:pPr algn="ctr"/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是 以 圣 人 之 治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虚 其 心 ，实 其 腹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弱 其 志 ，强 其 骨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使 夫 智 者 不 敢 为 也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为 无 为 ， 则 无 不 治 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79731" y="3683162"/>
            <a:ext cx="28325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  <a:p>
            <a:pPr algn="ctr"/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是 以 圣 人 之 治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虚 其 心 ，实 其 腹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弱 其 志 ，强 其 骨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使 夫 智 者 不 敢 为 也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为 无 为 ， 则 无 不 治 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069317" y="3683162"/>
            <a:ext cx="28325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  <a:p>
            <a:pPr algn="ctr"/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是 以 圣 人 之 治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虚 其 心 ，实 其 腹 ，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弱 其 志 ，强 其 骨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使 夫 智 者 不 敢 为 也 。</a:t>
            </a:r>
          </a:p>
          <a:p>
            <a:pPr algn="ctr"/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为 无 为 ， 则 无 不 治 。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096000" y="1698240"/>
            <a:ext cx="55350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,</a:t>
            </a:r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。是 以 圣 人 之 治 ，虚 其 心 ，实 其 腹 ，弱 其 志 ，强 其 骨 。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。使 夫 智 者 不 敢 为 也 。为 无 为 ， 则 无 不 治 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 rot="16200000">
            <a:off x="791715" y="1159799"/>
            <a:ext cx="3493067" cy="5076497"/>
          </a:xfrm>
          <a:prstGeom prst="rect">
            <a:avLst/>
          </a:prstGeom>
        </p:spPr>
      </p:pic>
      <p:sp>
        <p:nvSpPr>
          <p:cNvPr id="6" name="弧 5"/>
          <p:cNvSpPr/>
          <p:nvPr/>
        </p:nvSpPr>
        <p:spPr>
          <a:xfrm rot="1910213">
            <a:off x="2075352" y="1596207"/>
            <a:ext cx="3795077" cy="3795077"/>
          </a:xfrm>
          <a:prstGeom prst="arc">
            <a:avLst>
              <a:gd name="adj1" fmla="val 16200000"/>
              <a:gd name="adj2" fmla="val 1696768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89945" y="1951513"/>
            <a:ext cx="539896" cy="5398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80214" y="3159052"/>
            <a:ext cx="539896" cy="5398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089945" y="4489305"/>
            <a:ext cx="539896" cy="53989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8719" y="3247557"/>
            <a:ext cx="362886" cy="36288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73758" y="4640181"/>
            <a:ext cx="379897" cy="2381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9790" y="2051358"/>
            <a:ext cx="340205" cy="3402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96000" y="4236033"/>
            <a:ext cx="55350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,</a:t>
            </a:r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。是 以 圣 人 之 治 ，虚 其 心 ，实 其 腹 ，弱 其 志 ，强 其 骨 。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。使 夫 智 者 不 敢 为 也 。为 无 为 ， 则 无 不 治 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457493" y="2970525"/>
            <a:ext cx="55350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无为而治</a:t>
            </a:r>
            <a:endParaRPr lang="en-US" altLang="zh-CN" sz="10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尚 贤 ， 使 民 不 争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,</a:t>
            </a:r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贵 难 得 之 货 ， 使 民 不 为 盗 </a:t>
            </a:r>
            <a:r>
              <a:rPr lang="en-US" altLang="zh-CN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﹔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不 见 可 欲 ， 使 民 心 不 乱 。是 以 圣 人 之 治 ，虚 其 心 ，实 其 腹 ，弱 其 志 ，强 其 骨 。</a:t>
            </a:r>
          </a:p>
          <a:p>
            <a:r>
              <a:rPr lang="zh-CN" altLang="en-US" sz="10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使 民 无 知 无 欲 。使 夫 智 者 不 敢 为 也 。为 无 为 ， 则 无 不 治 。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694405" y="4105112"/>
            <a:ext cx="5505029" cy="27640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08779" y="1459230"/>
            <a:ext cx="677444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结束语</a:t>
            </a:r>
          </a:p>
          <a:p>
            <a:pPr algn="ctr"/>
            <a:endParaRPr lang="zh-CN" altLang="en-US" sz="14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地 不 仁 ， 以 万 物 为 刍 狗 </a:t>
            </a:r>
            <a:r>
              <a:rPr lang="en-US" altLang="zh-CN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﹔ </a:t>
            </a:r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圣 人 不 仁 ， 以 百 姓 为 刍 狗 。</a:t>
            </a:r>
          </a:p>
          <a:p>
            <a:pPr algn="ctr"/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地 之 间 ， 其 犹 橐 龠 乎 。 虚 而 不 屈 ， 动 而 愈 出 。</a:t>
            </a:r>
          </a:p>
          <a:p>
            <a:pPr algn="ctr"/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多 言 数 穷 ， 不 如 守 中 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-22303" y="4036531"/>
            <a:ext cx="5886075" cy="28214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43448" y="3034553"/>
            <a:ext cx="8905103" cy="241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5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终</a:t>
            </a:r>
            <a:endParaRPr kumimoji="1" lang="zh-CN" altLang="en-US" sz="11500" dirty="0">
              <a:solidFill>
                <a:schemeClr val="tx1">
                  <a:lumMod val="95000"/>
                  <a:lumOff val="5000"/>
                </a:schemeClr>
              </a:solidFill>
              <a:latin typeface="禹卫书法行书简体" panose="02000603000000000000" pitchFamily="2" charset="-122"/>
              <a:ea typeface="禹卫书法行书简体" panose="02000603000000000000" pitchFamily="2" charset="-122"/>
              <a:cs typeface="yuweij Medium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4288567" y="0"/>
            <a:ext cx="2899246" cy="322624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1054" y="1623526"/>
            <a:ext cx="6760946" cy="5234473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1490079" y="2839028"/>
            <a:ext cx="4419944" cy="461665"/>
            <a:chOff x="1484911" y="1623526"/>
            <a:chExt cx="6493508" cy="678249"/>
          </a:xfrm>
        </p:grpSpPr>
        <p:sp>
          <p:nvSpPr>
            <p:cNvPr id="2" name="文本框 1"/>
            <p:cNvSpPr txBox="1"/>
            <p:nvPr/>
          </p:nvSpPr>
          <p:spPr>
            <a:xfrm>
              <a:off x="2952461" y="1623526"/>
              <a:ext cx="5025958" cy="67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  <a:cs typeface="yuweij Medium" charset="0"/>
                </a:rPr>
                <a:t>壹   道法自然 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11" y="1707472"/>
              <a:ext cx="959798" cy="478440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1490079" y="3490505"/>
            <a:ext cx="4419944" cy="461665"/>
            <a:chOff x="1484911" y="1623526"/>
            <a:chExt cx="6493508" cy="678249"/>
          </a:xfrm>
        </p:grpSpPr>
        <p:sp>
          <p:nvSpPr>
            <p:cNvPr id="9" name="文本框 8"/>
            <p:cNvSpPr txBox="1"/>
            <p:nvPr/>
          </p:nvSpPr>
          <p:spPr>
            <a:xfrm>
              <a:off x="2952461" y="1623526"/>
              <a:ext cx="5025958" cy="67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  <a:cs typeface="yuweij Medium" charset="0"/>
                </a:rPr>
                <a:t>贰   天人合一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11" y="1707472"/>
              <a:ext cx="959798" cy="478440"/>
            </a:xfrm>
            <a:prstGeom prst="rect">
              <a:avLst/>
            </a:prstGeom>
          </p:spPr>
        </p:pic>
      </p:grpSp>
      <p:grpSp>
        <p:nvGrpSpPr>
          <p:cNvPr id="11" name="组 10"/>
          <p:cNvGrpSpPr/>
          <p:nvPr/>
        </p:nvGrpSpPr>
        <p:grpSpPr>
          <a:xfrm>
            <a:off x="1490079" y="4141982"/>
            <a:ext cx="4419944" cy="461665"/>
            <a:chOff x="1484911" y="1623526"/>
            <a:chExt cx="6493508" cy="678249"/>
          </a:xfrm>
        </p:grpSpPr>
        <p:sp>
          <p:nvSpPr>
            <p:cNvPr id="12" name="文本框 11"/>
            <p:cNvSpPr txBox="1"/>
            <p:nvPr/>
          </p:nvSpPr>
          <p:spPr>
            <a:xfrm>
              <a:off x="2952461" y="1623526"/>
              <a:ext cx="5025958" cy="67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  <a:cs typeface="yuweij Medium" charset="0"/>
                </a:rPr>
                <a:t>叁   天地大同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11" y="1707472"/>
              <a:ext cx="959798" cy="478440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1490079" y="4799561"/>
            <a:ext cx="4419944" cy="461665"/>
            <a:chOff x="1484911" y="1623526"/>
            <a:chExt cx="6493508" cy="678249"/>
          </a:xfrm>
        </p:grpSpPr>
        <p:sp>
          <p:nvSpPr>
            <p:cNvPr id="15" name="文本框 14"/>
            <p:cNvSpPr txBox="1"/>
            <p:nvPr/>
          </p:nvSpPr>
          <p:spPr>
            <a:xfrm>
              <a:off x="2952461" y="1623526"/>
              <a:ext cx="5025958" cy="678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  <a:cs typeface="yuweij Medium" charset="0"/>
                </a:rPr>
                <a:t>肆   无为而治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11" y="1707472"/>
              <a:ext cx="959798" cy="4784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2850" y="1247769"/>
            <a:ext cx="7226300" cy="3276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8328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道法自然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64539" y="4739990"/>
            <a:ext cx="768522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latin typeface="FZQingKeBenYueSongS-R-GB" charset="0"/>
                <a:ea typeface="FZQingKeBenYueSongS-R-GB" charset="0"/>
                <a:cs typeface="FZQingKeBenYueSongS-R-GB" charset="0"/>
              </a:rPr>
              <a:t> </a:t>
            </a: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。 名 可 名 ， 非 常 名 。</a:t>
            </a:r>
          </a:p>
          <a:p>
            <a:pPr algn="ct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无 名 天 地 之 始 </a:t>
            </a:r>
            <a:r>
              <a:rPr lang="en-US" altLang="zh-CN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﹔ </a:t>
            </a:r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有 名 万 物 之 母 。</a:t>
            </a:r>
          </a:p>
          <a:p>
            <a:pPr algn="ct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故 常 无 ， 欲 以 观 其 妙 </a:t>
            </a:r>
            <a:r>
              <a:rPr lang="en-US" altLang="zh-CN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﹔ </a:t>
            </a:r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常 有 ， 欲 以 观 其 徼 。</a:t>
            </a:r>
          </a:p>
          <a:p>
            <a:pPr algn="ct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此 两 者 ， 同 出 而 异 名 ， 同 谓 之 玄 。</a:t>
            </a:r>
          </a:p>
          <a:p>
            <a:pPr algn="ct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玄 之 又 玄 ， 众 妙 之 门 。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3673503" y="4965219"/>
            <a:ext cx="4850780" cy="926258"/>
            <a:chOff x="3461631" y="4998672"/>
            <a:chExt cx="4850780" cy="926258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3461631" y="4998672"/>
              <a:ext cx="0" cy="9262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8312411" y="4998672"/>
              <a:ext cx="0" cy="9262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7991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道法自然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9084" y="3198167"/>
            <a:ext cx="1069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————————————————————————————————————————————</a:t>
            </a:r>
            <a:endParaRPr lang="zh-CN" altLang="en-US" sz="2400" dirty="0">
              <a:latin typeface="禹卫书法行书简体" panose="02000603000000000000" pitchFamily="2" charset="-122"/>
              <a:ea typeface="禹卫书法行书简体" panose="02000603000000000000" pitchFamily="2" charset="-122"/>
              <a:cs typeface="yuweij Medium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5534" y="3187776"/>
            <a:ext cx="983427" cy="44680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-361101" y="3865096"/>
            <a:ext cx="417669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第一阶段 </a:t>
            </a:r>
          </a:p>
          <a:p>
            <a:pPr algn="ctr"/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7493" y="3180027"/>
            <a:ext cx="983427" cy="44680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00858" y="3865096"/>
            <a:ext cx="417669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第三阶段 </a:t>
            </a:r>
          </a:p>
          <a:p>
            <a:pPr algn="ctr"/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419340">
            <a:off x="4011542" y="3218772"/>
            <a:ext cx="983427" cy="44680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414909" y="2008298"/>
            <a:ext cx="41766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20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第二阶段 </a:t>
            </a:r>
          </a:p>
          <a:p>
            <a:pPr algn="ctr"/>
            <a:endParaRPr lang="zh-TW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681674">
            <a:off x="9824509" y="3195525"/>
            <a:ext cx="983427" cy="446809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27876" y="2008298"/>
            <a:ext cx="417669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900" dirty="0">
                <a:latin typeface="FZQingKeBenYueSongS-R-GB" charset="0"/>
                <a:ea typeface="FZQingKeBenYueSongS-R-GB" charset="0"/>
                <a:cs typeface="FZQingKeBenYueSongS-R-GB" charset="0"/>
              </a:rPr>
              <a:t> </a:t>
            </a:r>
            <a:endParaRPr lang="zh-CN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CN" altLang="en-US" sz="20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第四阶段 </a:t>
            </a:r>
          </a:p>
          <a:p>
            <a:pPr algn="ctr"/>
            <a:endParaRPr lang="zh-TW" altLang="en-US" sz="9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7991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道法自然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70397" y="3823785"/>
            <a:ext cx="417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道法自然</a:t>
            </a:r>
            <a:endParaRPr lang="zh-CN" altLang="en-US" sz="105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  <p:cxnSp>
        <p:nvCxnSpPr>
          <p:cNvPr id="21" name="直线连接符 20"/>
          <p:cNvCxnSpPr/>
          <p:nvPr/>
        </p:nvCxnSpPr>
        <p:spPr>
          <a:xfrm>
            <a:off x="1244770" y="2496389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1244770" y="2961847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1244770" y="3424756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3962358" y="2496389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3962358" y="2961847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3962358" y="3424756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4808121" y="2496389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/>
          <p:nvPr/>
        </p:nvCxnSpPr>
        <p:spPr>
          <a:xfrm>
            <a:off x="6806687" y="2492145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6806687" y="3424756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6806687" y="2940651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7652450" y="2940651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9594858" y="3424756"/>
            <a:ext cx="1546363" cy="4244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9594858" y="2940651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10440621" y="2940651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9594858" y="2496389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10440621" y="2496389"/>
            <a:ext cx="700600" cy="0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647191" y="3823785"/>
            <a:ext cx="417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道法自然</a:t>
            </a:r>
            <a:endParaRPr lang="zh-CN" altLang="en-US" sz="105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491520" y="3823785"/>
            <a:ext cx="417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道法自然</a:t>
            </a:r>
            <a:endParaRPr lang="zh-CN" altLang="en-US" sz="105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279691" y="3823785"/>
            <a:ext cx="4176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FZQingKeBenYueSongS-R-GB" charset="0"/>
                <a:ea typeface="FZQingKeBenYueSongS-R-GB" charset="0"/>
                <a:cs typeface="FZQingKeBenYueSongS-R-GB" charset="0"/>
              </a:rPr>
              <a:t>道法自然</a:t>
            </a:r>
            <a:endParaRPr lang="zh-CN" altLang="en-US" sz="105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道 可 道 ， 非 常 道  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ct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名 可 名 ， 非 常 名 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57" t="944" r="5533" b="9657"/>
          <a:stretch>
            <a:fillRect/>
          </a:stretch>
        </p:blipFill>
        <p:spPr>
          <a:xfrm>
            <a:off x="-451912" y="0"/>
            <a:ext cx="12643912" cy="68615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51912" y="0"/>
            <a:ext cx="12643912" cy="6858000"/>
          </a:xfrm>
          <a:prstGeom prst="rect">
            <a:avLst/>
          </a:prstGeom>
          <a:gradFill>
            <a:gsLst>
              <a:gs pos="0">
                <a:schemeClr val="tx1">
                  <a:alpha val="41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19795" y="1341987"/>
            <a:ext cx="6352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800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43123" y="2792119"/>
            <a:ext cx="11505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</a:t>
            </a:r>
            <a:r>
              <a:rPr lang="zh-CN" altLang="en-US" sz="110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已 ；皆 </a:t>
            </a:r>
            <a:r>
              <a:rPr lang="zh-CN" altLang="en-US" sz="11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知 善 之 为 善 ， 斯 不 善 已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0983" y="1338405"/>
            <a:ext cx="252391" cy="29581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770" y="1666258"/>
            <a:ext cx="7670248" cy="35254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3930" y="3861218"/>
            <a:ext cx="764600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  <a:endParaRPr lang="zh-CN" altLang="en-US" sz="11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r"/>
            <a:endParaRPr lang="zh-CN" altLang="en-US" sz="11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pPr algn="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已 。皆 知 善 之 为 善 ， 斯 不 善 已 </a:t>
            </a:r>
          </a:p>
          <a:p>
            <a:pPr algn="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有 无 相 生 ， 难 易 相 成 ， 长 短 相 形 ，高 下 相 盈 ， 音 声 相 和 ， 前 后 相 随 </a:t>
            </a:r>
          </a:p>
          <a:p>
            <a:pPr algn="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恒 也 。 是 以 圣 人 处 无 为 之 事 ，行 不 言 之 教 </a:t>
            </a:r>
          </a:p>
          <a:p>
            <a:pPr algn="r"/>
            <a:r>
              <a:rPr lang="zh-CN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万 物 作 而 弗 始 ，生 而 弗 有 ， 为 而 弗 恃 ， 功 成 而 不 居 </a:t>
            </a:r>
          </a:p>
          <a:p>
            <a:pPr algn="r"/>
            <a:r>
              <a:rPr lang="zh-TW" altLang="en-US" sz="1200" dirty="0">
                <a:latin typeface="FZQingKeBenYueSongS-R-GB" charset="0"/>
                <a:ea typeface="FZQingKeBenYueSongS-R-GB" charset="0"/>
                <a:cs typeface="FZQingKeBenYueSongS-R-GB" charset="0"/>
              </a:rPr>
              <a:t>夫 唯 弗 居 ， 是 以 不 去 </a:t>
            </a:r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97778" y="2007236"/>
            <a:ext cx="9196443" cy="3659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497778" y="2007236"/>
            <a:ext cx="2846444" cy="365972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31176" y="2913767"/>
            <a:ext cx="4663045" cy="184665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  <a:p>
            <a:endParaRPr lang="zh-CN" altLang="en-US" sz="1200" dirty="0">
              <a:solidFill>
                <a:schemeClr val="bg1"/>
              </a:solidFill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已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皆 知 善 之 为 善 ， 斯 不 善 已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有 无 相 生 ， 难 易 相 成 ， 长 短 相 形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高 下 相 盈 ， 音 声 相 和 ， 前 后 相 随 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FZQingKeBenYueSongS-R-GB" charset="0"/>
                <a:ea typeface="FZQingKeBenYueSongS-R-GB" charset="0"/>
                <a:cs typeface="FZQingKeBenYueSongS-R-GB" charset="0"/>
              </a:rPr>
              <a:t>恒 也 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1205"/>
            <a:ext cx="575188" cy="286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452" y="262707"/>
            <a:ext cx="1371598" cy="68371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58329" y="262707"/>
            <a:ext cx="435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52459" y="2751602"/>
            <a:ext cx="3720143" cy="273921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5400" dirty="0">
                <a:latin typeface="禹卫书法行书简体" panose="02000603000000000000" pitchFamily="2" charset="-122"/>
                <a:ea typeface="禹卫书法行书简体" panose="02000603000000000000" pitchFamily="2" charset="-122"/>
                <a:cs typeface="yuweij Medium" charset="0"/>
              </a:rPr>
              <a:t>天人合一</a:t>
            </a: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endParaRPr lang="zh-CN" altLang="en-US" sz="1200" dirty="0">
              <a:latin typeface="FZQingKeBenYueSongS-R-GB" charset="0"/>
              <a:ea typeface="FZQingKeBenYueSongS-R-GB" charset="0"/>
              <a:cs typeface="FZQingKeBenYueSongS-R-GB" charset="0"/>
            </a:endParaRPr>
          </a:p>
          <a:p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天 下 皆 知 美 之 为 美 ， 斯 恶 已 </a:t>
            </a:r>
          </a:p>
          <a:p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皆 知 善 之 为 善 ， 斯 不 善 已 </a:t>
            </a:r>
          </a:p>
          <a:p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有 无 相 生 ， 难 易 相 成 ， 长 短 相 形 </a:t>
            </a:r>
          </a:p>
          <a:p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高 下 相 盈 ， 音 声 相 和 ， 前 后 相 随 </a:t>
            </a:r>
          </a:p>
          <a:p>
            <a:r>
              <a:rPr lang="zh-CN" altLang="en-US" sz="1400" dirty="0">
                <a:latin typeface="FZQingKeBenYueSongS-R-GB" charset="0"/>
                <a:ea typeface="FZQingKeBenYueSongS-R-GB" charset="0"/>
                <a:cs typeface="FZQingKeBenYueSongS-R-GB" charset="0"/>
              </a:rPr>
              <a:t>恒 也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7594" y="1369426"/>
            <a:ext cx="5750860" cy="550356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3d867d0-0c34-4473-b276-54545d641b1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kumimoji="1" sz="4400" dirty="0" smtClean="0">
            <a:solidFill>
              <a:schemeClr val="tx1">
                <a:lumMod val="95000"/>
                <a:lumOff val="5000"/>
              </a:schemeClr>
            </a:solidFill>
            <a:latin typeface="yuweij Medium" charset="0"/>
            <a:ea typeface="yuweij Medium" charset="0"/>
            <a:cs typeface="yuweij Medium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1533</Words>
  <Application>Microsoft Office PowerPoint</Application>
  <PresentationFormat>宽屏</PresentationFormat>
  <Paragraphs>189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FZQingKeBenYueSongS-R-GB</vt:lpstr>
      <vt:lpstr>禹卫书法行书简体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王 帅</cp:lastModifiedBy>
  <cp:revision>7</cp:revision>
  <cp:lastPrinted>2016-07-13T07:14:00Z</cp:lastPrinted>
  <dcterms:created xsi:type="dcterms:W3CDTF">2016-04-30T07:28:00Z</dcterms:created>
  <dcterms:modified xsi:type="dcterms:W3CDTF">2023-07-25T04:13:09Z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6311B348696B4A35A1F481D518FCD507_13</vt:lpwstr>
  </property>
  <property fmtid="{D5CDD505-2E9C-101B-9397-08002B2CF9AE}" pid="3" name="KSOProductBuildVer">
    <vt:lpwstr>2052-11.1.0.14309</vt:lpwstr>
  </property>
</Properties>
</file>